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E16C1-AC04-4AB0-8550-DB7B09C0789F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60B10-2406-4726-ADF3-F616A7718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684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60B10-2406-4726-ADF3-F616A771849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283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60B10-2406-4726-ADF3-F616A771849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658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0B0CA73A-E64D-466A-A1C7-74DD0315BAA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C140B0-09B4-4687-B4D9-BB18F254CBC5}" type="slidenum">
              <a:rPr lang="en-GB" smtClean="0"/>
              <a:t>‹#›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A73A-E64D-466A-A1C7-74DD0315BAA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40B0-09B4-4687-B4D9-BB18F254CB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A73A-E64D-466A-A1C7-74DD0315BAA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40B0-09B4-4687-B4D9-BB18F254CBC5}" type="slidenum">
              <a:rPr lang="en-GB" smtClean="0"/>
              <a:t>‹#›</a:t>
            </a:fld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0CA73A-E64D-466A-A1C7-74DD0315BAA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C140B0-09B4-4687-B4D9-BB18F254CBC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A73A-E64D-466A-A1C7-74DD0315BAA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C140B0-09B4-4687-B4D9-BB18F254CBC5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B0CA73A-E64D-466A-A1C7-74DD0315BAA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4C140B0-09B4-4687-B4D9-BB18F254CBC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B0CA73A-E64D-466A-A1C7-74DD0315BAA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4C140B0-09B4-4687-B4D9-BB18F254CBC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A73A-E64D-466A-A1C7-74DD0315BAA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C140B0-09B4-4687-B4D9-BB18F254CBC5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A73A-E64D-466A-A1C7-74DD0315BAA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C140B0-09B4-4687-B4D9-BB18F254CBC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B0CA73A-E64D-466A-A1C7-74DD0315BAA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4C140B0-09B4-4687-B4D9-BB18F254CBC5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0B0CA73A-E64D-466A-A1C7-74DD0315BAA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64C140B0-09B4-4687-B4D9-BB18F254CBC5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0B0CA73A-E64D-466A-A1C7-74DD0315BAA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64C140B0-09B4-4687-B4D9-BB18F254CBC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9552" y="2708920"/>
            <a:ext cx="6400800" cy="2880320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n-GB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n-GB" sz="6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Use of English</a:t>
            </a:r>
            <a:endParaRPr lang="en-GB" sz="60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08721"/>
            <a:ext cx="7772400" cy="1080119"/>
          </a:xfrm>
          <a:solidFill>
            <a:srgbClr val="C0000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b="1" dirty="0" smtClean="0"/>
              <a:t>Introduction to SER 001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66914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GB" dirty="0"/>
              <a:t> </a:t>
            </a:r>
            <a:r>
              <a:rPr lang="en-GB" sz="4000" b="1" dirty="0"/>
              <a:t>Week </a:t>
            </a:r>
            <a:r>
              <a:rPr lang="en-GB" sz="4000" b="1" dirty="0" smtClean="0"/>
              <a:t>Nine</a:t>
            </a:r>
            <a:endParaRPr lang="en-GB" b="1" dirty="0"/>
          </a:p>
          <a:p>
            <a:pPr marL="0" indent="0">
              <a:buNone/>
            </a:pPr>
            <a:r>
              <a:rPr lang="en-GB" b="1" dirty="0"/>
              <a:t>Topic: </a:t>
            </a:r>
            <a:r>
              <a:rPr lang="en-GB" b="1" dirty="0" smtClean="0"/>
              <a:t>Vocabulary Development</a:t>
            </a:r>
            <a:endParaRPr lang="en-GB" b="1" dirty="0"/>
          </a:p>
          <a:p>
            <a:pPr marL="0" indent="0" algn="just">
              <a:buNone/>
            </a:pPr>
            <a:endParaRPr lang="en-GB" b="1" dirty="0" smtClean="0"/>
          </a:p>
          <a:p>
            <a:pPr algn="just">
              <a:buFont typeface="Wingdings" pitchFamily="2" charset="2"/>
              <a:buChar char="ü"/>
            </a:pPr>
            <a:r>
              <a:rPr lang="en-GB" dirty="0" smtClean="0"/>
              <a:t> </a:t>
            </a:r>
            <a:r>
              <a:rPr lang="en-GB" b="1" dirty="0"/>
              <a:t>Lecture 1:</a:t>
            </a:r>
            <a:r>
              <a:rPr lang="en-GB" dirty="0"/>
              <a:t> </a:t>
            </a:r>
            <a:r>
              <a:rPr lang="en-GB" dirty="0" smtClean="0"/>
              <a:t>Registers in English (pp. 218-230)</a:t>
            </a:r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algn="just">
              <a:buFont typeface="Wingdings" pitchFamily="2" charset="2"/>
              <a:buChar char="ü"/>
            </a:pPr>
            <a:r>
              <a:rPr lang="en-GB" dirty="0"/>
              <a:t> </a:t>
            </a:r>
            <a:r>
              <a:rPr lang="en-GB" b="1" dirty="0"/>
              <a:t>Lecture 2: </a:t>
            </a:r>
            <a:r>
              <a:rPr lang="en-GB" dirty="0"/>
              <a:t>Registers in </a:t>
            </a:r>
            <a:r>
              <a:rPr lang="en-GB" dirty="0" smtClean="0"/>
              <a:t>English (continued</a:t>
            </a:r>
            <a:r>
              <a:rPr lang="en-GB" dirty="0"/>
              <a:t>)</a:t>
            </a:r>
          </a:p>
          <a:p>
            <a:pPr marL="0" indent="0" algn="just">
              <a:buNone/>
            </a:pPr>
            <a:endParaRPr lang="en-GB" dirty="0"/>
          </a:p>
          <a:p>
            <a:pPr algn="just">
              <a:buFont typeface="Wingdings" pitchFamily="2" charset="2"/>
              <a:buChar char="ü"/>
            </a:pP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/>
              <a:t>Course Outline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385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GB" dirty="0"/>
              <a:t> </a:t>
            </a:r>
            <a:r>
              <a:rPr lang="en-GB" sz="4000" b="1" dirty="0"/>
              <a:t>Week </a:t>
            </a:r>
            <a:r>
              <a:rPr lang="en-GB" sz="4000" b="1" dirty="0" smtClean="0"/>
              <a:t>Ten</a:t>
            </a:r>
            <a:endParaRPr lang="en-GB" b="1" dirty="0"/>
          </a:p>
          <a:p>
            <a:r>
              <a:rPr lang="en-GB" b="1" dirty="0" smtClean="0"/>
              <a:t>General </a:t>
            </a:r>
            <a:r>
              <a:rPr lang="en-GB" b="1" dirty="0" smtClean="0"/>
              <a:t>Revision</a:t>
            </a:r>
          </a:p>
          <a:p>
            <a:pPr algn="just">
              <a:buFont typeface="Wingdings" pitchFamily="2" charset="2"/>
              <a:buChar char="ü"/>
            </a:pPr>
            <a:r>
              <a:rPr lang="en-GB" b="1" dirty="0"/>
              <a:t> </a:t>
            </a:r>
            <a:r>
              <a:rPr lang="en-GB" b="1" dirty="0" smtClean="0"/>
              <a:t>Interactive</a:t>
            </a:r>
            <a:r>
              <a:rPr lang="en-GB" b="1" dirty="0" smtClean="0"/>
              <a:t>/ Practical</a:t>
            </a:r>
          </a:p>
          <a:p>
            <a:pPr marL="0" indent="0" algn="just">
              <a:buNone/>
            </a:pPr>
            <a:endParaRPr lang="en-GB" b="1" dirty="0"/>
          </a:p>
          <a:p>
            <a:pPr algn="just">
              <a:buFont typeface="Wingdings" pitchFamily="2" charset="2"/>
              <a:buChar char="ü"/>
            </a:pPr>
            <a:r>
              <a:rPr lang="en-GB" b="1" dirty="0" smtClean="0"/>
              <a:t>Students/Lecturer Interaction</a:t>
            </a:r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algn="just">
              <a:buFont typeface="Wingdings" pitchFamily="2" charset="2"/>
              <a:buChar char="ü"/>
            </a:pP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/>
              <a:t>Course Outline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178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3600" dirty="0"/>
              <a:t> </a:t>
            </a:r>
            <a:r>
              <a:rPr lang="en-GB" sz="4300" b="1" dirty="0"/>
              <a:t>Week </a:t>
            </a:r>
            <a:r>
              <a:rPr lang="en-GB" sz="4300" b="1" dirty="0" smtClean="0"/>
              <a:t>Eleven</a:t>
            </a:r>
            <a:endParaRPr lang="en-GB" sz="3600" b="1" dirty="0"/>
          </a:p>
          <a:p>
            <a:pPr marL="0" indent="0" algn="ctr">
              <a:buNone/>
            </a:pPr>
            <a:r>
              <a:rPr lang="en-GB" sz="28700" dirty="0" smtClean="0"/>
              <a:t>Test</a:t>
            </a:r>
            <a:endParaRPr lang="en-GB" sz="287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/>
              <a:t>Course Outline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64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219256" cy="5001419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GB" sz="4000" b="1" dirty="0" smtClean="0"/>
              <a:t>Week One</a:t>
            </a:r>
            <a:r>
              <a:rPr lang="en-GB" b="1" dirty="0" smtClean="0"/>
              <a:t> </a:t>
            </a:r>
          </a:p>
          <a:p>
            <a:pPr marL="0" indent="0" algn="ctr">
              <a:buNone/>
            </a:pPr>
            <a:r>
              <a:rPr lang="en-GB" b="1" dirty="0" smtClean="0"/>
              <a:t>Introductory Lecture</a:t>
            </a:r>
          </a:p>
          <a:p>
            <a:pPr algn="l">
              <a:buFont typeface="Wingdings" pitchFamily="2" charset="2"/>
              <a:buChar char="ü"/>
            </a:pPr>
            <a:r>
              <a:rPr lang="en-GB" dirty="0" smtClean="0"/>
              <a:t> The Concept Use of English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algn="l">
              <a:buFont typeface="Wingdings" pitchFamily="2" charset="2"/>
              <a:buChar char="ü"/>
            </a:pPr>
            <a:r>
              <a:rPr lang="en-GB" dirty="0"/>
              <a:t> </a:t>
            </a:r>
            <a:r>
              <a:rPr lang="en-GB" dirty="0" smtClean="0"/>
              <a:t>Its Principles and Requirements 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How to sue the Use of English manual (pp. 2-16 of the SER 001 textbook)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b="1" dirty="0"/>
              <a:t>Course Outline</a:t>
            </a:r>
          </a:p>
        </p:txBody>
      </p:sp>
    </p:spTree>
    <p:extLst>
      <p:ext uri="{BB962C8B-B14F-4D97-AF65-F5344CB8AC3E}">
        <p14:creationId xmlns:p14="http://schemas.microsoft.com/office/powerpoint/2010/main" val="2798740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GB" dirty="0"/>
              <a:t> </a:t>
            </a:r>
            <a:r>
              <a:rPr lang="en-GB" sz="4000" b="1" dirty="0"/>
              <a:t>Week Two</a:t>
            </a:r>
            <a:endParaRPr lang="en-GB" b="1" dirty="0"/>
          </a:p>
          <a:p>
            <a:pPr marL="0" indent="0">
              <a:buNone/>
            </a:pPr>
            <a:r>
              <a:rPr lang="en-GB" b="1" dirty="0"/>
              <a:t>Topic: Listening/ Basic language Skills</a:t>
            </a:r>
          </a:p>
          <a:p>
            <a:pPr marL="0" indent="0" algn="just">
              <a:buNone/>
            </a:pPr>
            <a:endParaRPr lang="en-GB" b="1" dirty="0"/>
          </a:p>
          <a:p>
            <a:pPr algn="just">
              <a:buFont typeface="Wingdings" pitchFamily="2" charset="2"/>
              <a:buChar char="ü"/>
            </a:pPr>
            <a:r>
              <a:rPr lang="en-GB" dirty="0"/>
              <a:t> </a:t>
            </a:r>
            <a:r>
              <a:rPr lang="en-GB" b="1" dirty="0"/>
              <a:t>Lecture 1:</a:t>
            </a:r>
            <a:r>
              <a:rPr lang="en-GB" dirty="0"/>
              <a:t> Note-taking, note-making and time management (pp. 301-305)</a:t>
            </a:r>
          </a:p>
          <a:p>
            <a:pPr marL="0" indent="0" algn="just">
              <a:buNone/>
            </a:pPr>
            <a:endParaRPr lang="en-GB" dirty="0"/>
          </a:p>
          <a:p>
            <a:pPr algn="just">
              <a:buFont typeface="Wingdings" pitchFamily="2" charset="2"/>
              <a:buChar char="ü"/>
            </a:pPr>
            <a:r>
              <a:rPr lang="en-GB" dirty="0"/>
              <a:t> </a:t>
            </a:r>
            <a:r>
              <a:rPr lang="en-GB" b="1" dirty="0"/>
              <a:t>Lecture 2:</a:t>
            </a:r>
            <a:r>
              <a:rPr lang="en-GB" dirty="0"/>
              <a:t> Listening Skill (pp. 22-26)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/>
              <a:t>Course Outline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855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GB" dirty="0"/>
              <a:t> </a:t>
            </a:r>
            <a:r>
              <a:rPr lang="en-GB" sz="4000" b="1" dirty="0"/>
              <a:t>Week </a:t>
            </a:r>
            <a:r>
              <a:rPr lang="en-GB" sz="4000" b="1" dirty="0" smtClean="0"/>
              <a:t>Three</a:t>
            </a:r>
            <a:endParaRPr lang="en-GB" b="1" dirty="0"/>
          </a:p>
          <a:p>
            <a:pPr marL="0" indent="0">
              <a:buNone/>
            </a:pPr>
            <a:r>
              <a:rPr lang="en-GB" b="1" dirty="0"/>
              <a:t>Topic: </a:t>
            </a:r>
            <a:r>
              <a:rPr lang="en-GB" b="1" dirty="0" smtClean="0"/>
              <a:t>Language Skills (cont.)</a:t>
            </a:r>
            <a:endParaRPr lang="en-GB" b="1" dirty="0"/>
          </a:p>
          <a:p>
            <a:pPr marL="0" indent="0" algn="just">
              <a:buNone/>
            </a:pPr>
            <a:endParaRPr lang="en-GB" b="1" dirty="0"/>
          </a:p>
          <a:p>
            <a:pPr algn="just">
              <a:buFont typeface="Wingdings" pitchFamily="2" charset="2"/>
              <a:buChar char="ü"/>
            </a:pPr>
            <a:r>
              <a:rPr lang="en-GB" dirty="0" smtClean="0"/>
              <a:t> </a:t>
            </a:r>
            <a:r>
              <a:rPr lang="en-GB" b="1" dirty="0" smtClean="0"/>
              <a:t>Lecture 1:</a:t>
            </a:r>
            <a:r>
              <a:rPr lang="en-GB" dirty="0" smtClean="0"/>
              <a:t> Speaking and Reading skills (Introduction)</a:t>
            </a:r>
          </a:p>
          <a:p>
            <a:pPr marL="0" indent="0" algn="just">
              <a:buNone/>
            </a:pPr>
            <a:endParaRPr lang="en-GB" dirty="0"/>
          </a:p>
          <a:p>
            <a:pPr algn="just">
              <a:buFont typeface="Wingdings" pitchFamily="2" charset="2"/>
              <a:buChar char="ü"/>
            </a:pPr>
            <a:r>
              <a:rPr lang="en-GB" dirty="0"/>
              <a:t> </a:t>
            </a:r>
            <a:r>
              <a:rPr lang="en-GB" b="1" dirty="0"/>
              <a:t>Lecture 2:</a:t>
            </a:r>
            <a:r>
              <a:rPr lang="en-GB" dirty="0"/>
              <a:t> R</a:t>
            </a:r>
            <a:r>
              <a:rPr lang="en-GB" dirty="0" smtClean="0"/>
              <a:t>eading skills (Reading types and Strategies) pp</a:t>
            </a:r>
            <a:r>
              <a:rPr lang="en-GB" dirty="0"/>
              <a:t>. </a:t>
            </a:r>
            <a:r>
              <a:rPr lang="en-GB" dirty="0" smtClean="0"/>
              <a:t>41-48</a:t>
            </a:r>
            <a:endParaRPr lang="en-GB" dirty="0"/>
          </a:p>
          <a:p>
            <a:pPr>
              <a:buFont typeface="Wingdings" pitchFamily="2" charset="2"/>
              <a:buChar char="q"/>
            </a:pPr>
            <a:endParaRPr lang="en-GB" dirty="0"/>
          </a:p>
          <a:p>
            <a:pPr marL="0" indent="0">
              <a:buNone/>
            </a:pPr>
            <a:endParaRPr lang="en-GB" sz="1100" b="1" dirty="0" smtClean="0"/>
          </a:p>
          <a:p>
            <a:pPr marL="0" indent="0">
              <a:buNone/>
            </a:pPr>
            <a:endParaRPr lang="en-GB" sz="1100" b="1" dirty="0"/>
          </a:p>
          <a:p>
            <a:pPr marL="0" indent="0">
              <a:buNone/>
            </a:pPr>
            <a:endParaRPr lang="en-GB" sz="1100" b="1" dirty="0" smtClean="0"/>
          </a:p>
          <a:p>
            <a:pPr marL="0" indent="0">
              <a:buNone/>
            </a:pPr>
            <a:endParaRPr lang="en-GB" sz="1100" b="1" dirty="0"/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Course Outline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57984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 </a:t>
            </a:r>
            <a:r>
              <a:rPr lang="en-GB" sz="4000" b="1" dirty="0"/>
              <a:t>Week </a:t>
            </a:r>
            <a:r>
              <a:rPr lang="en-GB" sz="4000" b="1" dirty="0" smtClean="0"/>
              <a:t>Four</a:t>
            </a:r>
            <a:endParaRPr lang="en-GB" b="1" dirty="0"/>
          </a:p>
          <a:p>
            <a:pPr marL="0" indent="0">
              <a:buNone/>
            </a:pPr>
            <a:r>
              <a:rPr lang="en-GB" b="1" dirty="0"/>
              <a:t>Topic: </a:t>
            </a:r>
            <a:r>
              <a:rPr lang="en-GB" b="1" dirty="0" smtClean="0"/>
              <a:t>The Dictionary and its uses</a:t>
            </a:r>
            <a:endParaRPr lang="en-GB" b="1" dirty="0"/>
          </a:p>
          <a:p>
            <a:pPr marL="0" indent="0" algn="just">
              <a:buNone/>
            </a:pPr>
            <a:endParaRPr lang="en-GB" b="1" dirty="0"/>
          </a:p>
          <a:p>
            <a:pPr algn="just">
              <a:buFont typeface="Wingdings" pitchFamily="2" charset="2"/>
              <a:buChar char="ü"/>
            </a:pPr>
            <a:r>
              <a:rPr lang="en-GB" dirty="0"/>
              <a:t> </a:t>
            </a:r>
            <a:r>
              <a:rPr lang="en-GB" b="1" dirty="0"/>
              <a:t>Lecture 1:</a:t>
            </a:r>
            <a:r>
              <a:rPr lang="en-GB" dirty="0"/>
              <a:t> </a:t>
            </a:r>
            <a:r>
              <a:rPr lang="en-GB" dirty="0" smtClean="0"/>
              <a:t>The Dictionary (pp. 64-69)</a:t>
            </a:r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algn="just">
              <a:buFont typeface="Wingdings" pitchFamily="2" charset="2"/>
              <a:buChar char="ü"/>
            </a:pPr>
            <a:r>
              <a:rPr lang="en-GB" dirty="0"/>
              <a:t> </a:t>
            </a:r>
            <a:r>
              <a:rPr lang="en-GB" b="1" dirty="0"/>
              <a:t>Lecture 2:</a:t>
            </a:r>
            <a:r>
              <a:rPr lang="en-GB" dirty="0"/>
              <a:t> </a:t>
            </a:r>
            <a:r>
              <a:rPr lang="en-GB" dirty="0" smtClean="0"/>
              <a:t>Varieties of English (pp</a:t>
            </a:r>
            <a:r>
              <a:rPr lang="en-GB" dirty="0"/>
              <a:t>. </a:t>
            </a:r>
            <a:r>
              <a:rPr lang="en-GB" dirty="0" smtClean="0"/>
              <a:t>186-195)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dirty="0"/>
              <a:t>Course Outline</a:t>
            </a:r>
          </a:p>
        </p:txBody>
      </p:sp>
    </p:spTree>
    <p:extLst>
      <p:ext uri="{BB962C8B-B14F-4D97-AF65-F5344CB8AC3E}">
        <p14:creationId xmlns:p14="http://schemas.microsoft.com/office/powerpoint/2010/main" val="614156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 </a:t>
            </a:r>
            <a:r>
              <a:rPr lang="en-GB" b="1" dirty="0"/>
              <a:t>Week </a:t>
            </a:r>
            <a:r>
              <a:rPr lang="en-GB" b="1" dirty="0" smtClean="0"/>
              <a:t>Five</a:t>
            </a:r>
            <a:endParaRPr lang="en-GB" b="1" dirty="0"/>
          </a:p>
          <a:p>
            <a:pPr marL="0" indent="0">
              <a:buNone/>
            </a:pPr>
            <a:r>
              <a:rPr lang="en-GB" b="1" dirty="0"/>
              <a:t>Topic: </a:t>
            </a:r>
            <a:r>
              <a:rPr lang="en-GB" b="1" dirty="0" smtClean="0"/>
              <a:t>The Pronunciation of </a:t>
            </a:r>
            <a:r>
              <a:rPr lang="en-GB" b="1" dirty="0" smtClean="0"/>
              <a:t>English</a:t>
            </a:r>
          </a:p>
          <a:p>
            <a:pPr marL="0" indent="0">
              <a:buNone/>
            </a:pPr>
            <a:endParaRPr lang="en-GB" b="1" dirty="0"/>
          </a:p>
          <a:p>
            <a:pPr algn="just">
              <a:buFont typeface="Wingdings" pitchFamily="2" charset="2"/>
              <a:buChar char="ü"/>
            </a:pPr>
            <a:r>
              <a:rPr lang="en-GB" dirty="0"/>
              <a:t> </a:t>
            </a:r>
            <a:r>
              <a:rPr lang="en-GB" b="1" dirty="0"/>
              <a:t>Lecture 1:</a:t>
            </a:r>
            <a:r>
              <a:rPr lang="en-GB" dirty="0"/>
              <a:t> </a:t>
            </a:r>
            <a:r>
              <a:rPr lang="en-GB" dirty="0" smtClean="0"/>
              <a:t>English Vowel and Consonant Sounds (p. 28ff)</a:t>
            </a:r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algn="just">
              <a:buFont typeface="Wingdings" pitchFamily="2" charset="2"/>
              <a:buChar char="ü"/>
            </a:pPr>
            <a:r>
              <a:rPr lang="en-GB" dirty="0"/>
              <a:t> </a:t>
            </a:r>
            <a:r>
              <a:rPr lang="en-GB" b="1" dirty="0"/>
              <a:t>Lecture 2:</a:t>
            </a:r>
            <a:r>
              <a:rPr lang="en-GB" dirty="0"/>
              <a:t> </a:t>
            </a:r>
            <a:r>
              <a:rPr lang="en-GB" dirty="0" smtClean="0"/>
              <a:t>English Word </a:t>
            </a:r>
            <a:r>
              <a:rPr lang="en-GB" dirty="0"/>
              <a:t>S</a:t>
            </a:r>
            <a:r>
              <a:rPr lang="en-GB" dirty="0" smtClean="0"/>
              <a:t>tress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/>
              <a:t>Course Outline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523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 smtClean="0"/>
              <a:t>Week Six</a:t>
            </a:r>
            <a:endParaRPr lang="en-GB" sz="4000" b="1" dirty="0"/>
          </a:p>
          <a:p>
            <a:pPr marL="0" indent="0">
              <a:buNone/>
            </a:pPr>
            <a:r>
              <a:rPr lang="en-GB" b="1" dirty="0"/>
              <a:t>Topic: </a:t>
            </a:r>
            <a:r>
              <a:rPr lang="en-GB" b="1" dirty="0" smtClean="0"/>
              <a:t>The English Word/ Vocabulary</a:t>
            </a:r>
            <a:endParaRPr lang="en-GB" b="1" dirty="0"/>
          </a:p>
          <a:p>
            <a:pPr marL="0" indent="0" algn="just">
              <a:buNone/>
            </a:pPr>
            <a:endParaRPr lang="en-GB" b="1" dirty="0" smtClean="0"/>
          </a:p>
          <a:p>
            <a:pPr algn="just">
              <a:buFont typeface="Wingdings" pitchFamily="2" charset="2"/>
              <a:buChar char="ü"/>
            </a:pPr>
            <a:r>
              <a:rPr lang="en-GB" dirty="0" smtClean="0"/>
              <a:t> </a:t>
            </a:r>
            <a:r>
              <a:rPr lang="en-GB" b="1" dirty="0"/>
              <a:t>Lecture 1:</a:t>
            </a:r>
            <a:r>
              <a:rPr lang="en-GB" dirty="0"/>
              <a:t> </a:t>
            </a:r>
            <a:r>
              <a:rPr lang="en-GB" dirty="0" smtClean="0"/>
              <a:t>Word Formation Processes in English (p. 72ff)</a:t>
            </a:r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algn="just">
              <a:buFont typeface="Wingdings" pitchFamily="2" charset="2"/>
              <a:buChar char="ü"/>
            </a:pPr>
            <a:r>
              <a:rPr lang="en-GB" dirty="0"/>
              <a:t> </a:t>
            </a:r>
            <a:r>
              <a:rPr lang="en-GB" b="1" dirty="0"/>
              <a:t>Lecture 2:</a:t>
            </a:r>
            <a:r>
              <a:rPr lang="en-GB" dirty="0"/>
              <a:t> </a:t>
            </a:r>
            <a:r>
              <a:rPr lang="en-GB" dirty="0" smtClean="0"/>
              <a:t>Internet English (p. 233ff)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/>
              <a:t>Course Outline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723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567333"/>
            <a:ext cx="8229600" cy="4525963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 </a:t>
            </a:r>
            <a:r>
              <a:rPr lang="en-GB" sz="4000" b="1" dirty="0"/>
              <a:t>Week </a:t>
            </a:r>
            <a:r>
              <a:rPr lang="en-GB" sz="4000" b="1" dirty="0" smtClean="0"/>
              <a:t>Seven</a:t>
            </a:r>
            <a:endParaRPr lang="en-GB" b="1" dirty="0"/>
          </a:p>
          <a:p>
            <a:pPr marL="0" indent="0">
              <a:buNone/>
            </a:pPr>
            <a:r>
              <a:rPr lang="en-GB" b="1" dirty="0"/>
              <a:t>Topic: </a:t>
            </a:r>
            <a:r>
              <a:rPr lang="en-GB" b="1" dirty="0" smtClean="0"/>
              <a:t>Literary </a:t>
            </a:r>
            <a:r>
              <a:rPr lang="en-GB" b="1" dirty="0" smtClean="0"/>
              <a:t>Appreciation</a:t>
            </a:r>
          </a:p>
          <a:p>
            <a:pPr marL="0" indent="0">
              <a:buNone/>
            </a:pPr>
            <a:endParaRPr lang="en-GB" b="1" dirty="0"/>
          </a:p>
          <a:p>
            <a:pPr marL="0" indent="0" algn="just">
              <a:buNone/>
            </a:pPr>
            <a:endParaRPr lang="en-GB" b="1" dirty="0"/>
          </a:p>
          <a:p>
            <a:pPr algn="just">
              <a:buFont typeface="Wingdings" pitchFamily="2" charset="2"/>
              <a:buChar char="ü"/>
            </a:pPr>
            <a:r>
              <a:rPr lang="en-GB" dirty="0"/>
              <a:t> </a:t>
            </a:r>
            <a:r>
              <a:rPr lang="en-GB" b="1" dirty="0"/>
              <a:t>Lecture 1:</a:t>
            </a:r>
            <a:r>
              <a:rPr lang="en-GB" dirty="0"/>
              <a:t> </a:t>
            </a:r>
            <a:r>
              <a:rPr lang="en-GB" dirty="0" smtClean="0"/>
              <a:t>Figures of Speech and Rhetorical Strategies (p. 367ff)</a:t>
            </a:r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algn="just">
              <a:buFont typeface="Wingdings" pitchFamily="2" charset="2"/>
              <a:buChar char="ü"/>
            </a:pPr>
            <a:r>
              <a:rPr lang="en-GB" dirty="0"/>
              <a:t> </a:t>
            </a:r>
            <a:r>
              <a:rPr lang="en-GB" b="1" dirty="0"/>
              <a:t>Lecture 2:</a:t>
            </a:r>
            <a:r>
              <a:rPr lang="en-GB" dirty="0"/>
              <a:t> </a:t>
            </a:r>
            <a:r>
              <a:rPr lang="en-GB" dirty="0" smtClean="0"/>
              <a:t>Elements, types/techniques of drama (p</a:t>
            </a:r>
            <a:r>
              <a:rPr lang="en-GB" dirty="0"/>
              <a:t>. </a:t>
            </a:r>
            <a:r>
              <a:rPr lang="en-GB" dirty="0" smtClean="0"/>
              <a:t>386)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/>
              <a:t>Course Outline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892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GB" dirty="0"/>
              <a:t> </a:t>
            </a:r>
            <a:r>
              <a:rPr lang="en-GB" sz="4000" b="1" dirty="0"/>
              <a:t>Week </a:t>
            </a:r>
            <a:r>
              <a:rPr lang="en-GB" sz="4000" b="1" dirty="0" smtClean="0"/>
              <a:t>Eight</a:t>
            </a:r>
            <a:endParaRPr lang="en-GB" b="1" dirty="0"/>
          </a:p>
          <a:p>
            <a:pPr marL="0" indent="0">
              <a:buNone/>
            </a:pPr>
            <a:r>
              <a:rPr lang="en-GB" b="1" dirty="0"/>
              <a:t>Topic: </a:t>
            </a:r>
            <a:r>
              <a:rPr lang="en-GB" b="1" dirty="0" smtClean="0"/>
              <a:t>Basic Grammar </a:t>
            </a:r>
            <a:r>
              <a:rPr lang="en-GB" b="1" dirty="0" smtClean="0"/>
              <a:t>I</a:t>
            </a:r>
          </a:p>
          <a:p>
            <a:pPr marL="0" indent="0" algn="just">
              <a:buNone/>
            </a:pPr>
            <a:endParaRPr lang="en-GB" b="1" dirty="0"/>
          </a:p>
          <a:p>
            <a:pPr algn="just">
              <a:buFont typeface="Wingdings" pitchFamily="2" charset="2"/>
              <a:buChar char="ü"/>
            </a:pPr>
            <a:r>
              <a:rPr lang="en-GB" dirty="0"/>
              <a:t> </a:t>
            </a:r>
            <a:r>
              <a:rPr lang="en-GB" b="1" dirty="0"/>
              <a:t>Lecture 1:</a:t>
            </a:r>
            <a:r>
              <a:rPr lang="en-GB" dirty="0"/>
              <a:t> </a:t>
            </a:r>
            <a:r>
              <a:rPr lang="en-GB" dirty="0" smtClean="0"/>
              <a:t>Word Classes</a:t>
            </a:r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algn="just">
              <a:buFont typeface="Wingdings" pitchFamily="2" charset="2"/>
              <a:buChar char="ü"/>
            </a:pPr>
            <a:r>
              <a:rPr lang="en-GB" dirty="0"/>
              <a:t> </a:t>
            </a:r>
            <a:r>
              <a:rPr lang="en-GB" b="1" dirty="0"/>
              <a:t>Lecture </a:t>
            </a:r>
            <a:r>
              <a:rPr lang="en-GB" b="1" dirty="0" smtClean="0"/>
              <a:t>2: </a:t>
            </a:r>
            <a:r>
              <a:rPr lang="en-GB" dirty="0" smtClean="0"/>
              <a:t>Word Classes (continued)</a:t>
            </a:r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algn="just">
              <a:buFont typeface="Wingdings" pitchFamily="2" charset="2"/>
              <a:buChar char="ü"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/>
              <a:t>Course Outline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2053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284</TotalTime>
  <Words>337</Words>
  <Application>Microsoft Office PowerPoint</Application>
  <PresentationFormat>On-screen Show (4:3)</PresentationFormat>
  <Paragraphs>87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BlackTie</vt:lpstr>
      <vt:lpstr>Introduction to SER 001</vt:lpstr>
      <vt:lpstr>Course Outline</vt:lpstr>
      <vt:lpstr>Course Outline</vt:lpstr>
      <vt:lpstr>Course Outline</vt:lpstr>
      <vt:lpstr>Course Outline</vt:lpstr>
      <vt:lpstr>Course Outline</vt:lpstr>
      <vt:lpstr>Course Outline</vt:lpstr>
      <vt:lpstr>Course Outline</vt:lpstr>
      <vt:lpstr>Course Outline</vt:lpstr>
      <vt:lpstr>Course Outline</vt:lpstr>
      <vt:lpstr>Course Outline</vt:lpstr>
      <vt:lpstr>Course Outline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SER 001</dc:title>
  <dc:creator>USER</dc:creator>
  <cp:lastModifiedBy>USER</cp:lastModifiedBy>
  <cp:revision>187</cp:revision>
  <dcterms:created xsi:type="dcterms:W3CDTF">2021-02-14T13:20:39Z</dcterms:created>
  <dcterms:modified xsi:type="dcterms:W3CDTF">2021-02-28T09:17:21Z</dcterms:modified>
</cp:coreProperties>
</file>